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6"/>
  </p:notesMasterIdLst>
  <p:handoutMasterIdLst>
    <p:handoutMasterId r:id="rId17"/>
  </p:handoutMasterIdLst>
  <p:sldIdLst>
    <p:sldId id="288" r:id="rId2"/>
    <p:sldId id="339" r:id="rId3"/>
    <p:sldId id="467" r:id="rId4"/>
    <p:sldId id="317" r:id="rId5"/>
    <p:sldId id="319" r:id="rId6"/>
    <p:sldId id="261" r:id="rId7"/>
    <p:sldId id="285" r:id="rId8"/>
    <p:sldId id="333" r:id="rId9"/>
    <p:sldId id="334" r:id="rId10"/>
    <p:sldId id="335" r:id="rId11"/>
    <p:sldId id="336" r:id="rId12"/>
    <p:sldId id="332" r:id="rId13"/>
    <p:sldId id="338" r:id="rId14"/>
    <p:sldId id="337" r:id="rId15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28"/>
    <p:restoredTop sz="94694"/>
  </p:normalViewPr>
  <p:slideViewPr>
    <p:cSldViewPr snapToGrid="0">
      <p:cViewPr varScale="1">
        <p:scale>
          <a:sx n="146" d="100"/>
          <a:sy n="146" d="100"/>
        </p:scale>
        <p:origin x="1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7669F14-0200-2A68-F38F-B5283A4FC30D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9D76D9-764F-BA78-2445-EFADDA53B804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42CDD7-FE83-E926-3B1D-C14207481C84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AFF3D-EB16-51B4-6D69-837FB36358E8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89E4FBF7-1477-BD4B-ABDE-061EA0D99FEC}" type="slidenum">
              <a:t>‹#›</a:t>
            </a:fld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894686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E888CC-A1FE-8C34-87F1-665BDF36B0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27A116-7EB9-9F1D-F175-687C0BB3E598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GB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1B4A7D7B-306B-8860-F8A5-557DE7EC603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D484F5-7CB5-4C8A-E879-B0805B9341C4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DD95DB-C0EB-89CE-E6EE-3841558E6E85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335E83-D6F0-3FCE-C2BE-929349E7AED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8E2BB4A0-B145-1246-A0C1-B534948BCD4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414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GB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4601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7171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2283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12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9053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16966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14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398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6894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EBACE-EBE1-91B1-A2AE-695274FFB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12B8B-03A3-F53B-4B86-74E7C08626D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08BF90-43C7-616B-370A-E7599BA3C04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4DFBD8-4476-3287-5C38-70FAC03491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3419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56083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917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058E5B-B25A-A650-AA5F-5AA0A812063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FDC55344-6AE7-BC40-894C-EB4BE1D02D18}" type="slidenum">
              <a:t>6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687B39-106B-2BFF-042F-266302C7235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51A2ED-C61F-ACB8-A0C8-067A310566C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517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7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5448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6307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0110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83E72-F8A2-1CBA-146D-E9512F376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078" y="928028"/>
            <a:ext cx="7560469" cy="1974191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44523C-77F6-A768-F211-3D7293603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078" y="2978352"/>
            <a:ext cx="7560469" cy="1369070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54548-994D-9BC4-DC79-6D92E17A0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A6934-29C6-83CA-857A-FC9F87DB3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DFD47-51E7-387D-952F-D0FCA976A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13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C8C98-0826-E9D0-EFC9-12D088162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2DE641-33C0-74EA-40BB-DDE2774A70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30ED9-BD1D-41F6-C1FC-13F7D184E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69753-BC12-15D3-57B9-6D731A1A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FB002-4F2C-9B26-8343-31A1C1746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9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95A63D-3714-2EBB-C187-A81A5992BA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13947" y="301904"/>
            <a:ext cx="2173635" cy="480552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4AAE00-55BC-E47E-5F0C-33388E4384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93043" y="301904"/>
            <a:ext cx="6394896" cy="480552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B8E59-673D-0444-E00D-E1E095947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A678C-F059-71C9-075D-940207341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A2A33-5234-1264-986B-8D0DBB94C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856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A0BED-971D-5BA2-B20A-198319C99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508AF-AD71-07DF-3AE6-B18648C53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7632A-45C8-7A11-F41B-90FEC34FE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CD5A7-3AF5-C447-4A93-6B5DDA829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2CE21-C1AF-6FD1-25B5-A14C064F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33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4A5D6-D07D-A977-57BB-1A7D32330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93" y="1413700"/>
            <a:ext cx="8694539" cy="2358791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8A0BD-5C82-A8A1-6BB9-0C51BF857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793" y="3794807"/>
            <a:ext cx="8694539" cy="1240432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82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82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95A6F-C6BB-F3E7-0D8D-93FA8C051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36DD3-38BA-5283-E431-2D5F20798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CCC18-2C9D-71DD-54FF-E0E3B8D02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222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C8B86-8D63-810A-9BD4-16384DFF4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1C782-66ED-0AF0-9605-F21050703A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3043" y="1509521"/>
            <a:ext cx="4284266" cy="35979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763A9-50B6-B27B-84FE-2ECF1F0084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03316" y="1509521"/>
            <a:ext cx="4284266" cy="35979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378C8-97AB-667F-AECC-3C75C6C9B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ED5E19-C157-5E57-FDC2-ADC35BC42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BACE16-C70C-3DFC-CAAA-04CA1122F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903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1747A-8578-06D8-3212-3BADACE84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01905"/>
            <a:ext cx="8694539" cy="109604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D2617-5D50-299B-2885-AC36EBF56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357" y="1390073"/>
            <a:ext cx="4264576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E243DB-8FE2-6420-A86B-8D21D63D0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357" y="2071326"/>
            <a:ext cx="4264576" cy="304660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C5A511-C32C-76D5-E000-B842E607DE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316" y="1390073"/>
            <a:ext cx="4285579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FD0C36-1E26-B46C-64DB-94C68CD794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316" y="2071326"/>
            <a:ext cx="4285579" cy="304660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410892-491F-AAB4-3612-3053359C9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A9CEA5-D2EA-3F7C-05DC-9D41A9F39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3EAB44-9BE1-ED5F-5143-14D2BB22F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024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262C2-3402-CE24-1023-B61BB418E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E97330-CD82-F14C-0394-4140A82B4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0414F9-D82C-12AC-EB0A-65FE1940F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2E8161-93B4-8496-6FA0-C52ED628D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277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27551D-0F7D-35B5-541F-6CB2695AB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71D576-A6FF-83B5-4FF8-770106E18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AE8B9-6B2A-690A-A603-91C6011B7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0063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8796D-D254-281F-C79A-A8797C674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237DE-BC77-A390-89D5-2A8D01CC7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CF3131-5B52-74E3-4305-0B3113F196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DAA8D-B86B-FA76-ADB1-61608FE43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8F4154-8088-4B1E-ADAD-A9B7784F7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531825-E3BF-C013-333C-2036FD33B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39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2F927-5B9F-68A5-C764-FFDF61138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865903-CD88-A779-9EFC-5853DAF9BD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8FFFA3-0DB8-663D-C8D4-9A81AEA07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5FAF7-B202-777C-7C5A-42210BC6A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A3F6A-45CB-37D3-47E0-E92B189F6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7B4A30-41A2-10E0-D083-57D7798B8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539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FABB53-9ABB-C1B5-F449-E6FB3BDF8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43" y="301905"/>
            <a:ext cx="8694539" cy="1096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37447-5D0C-A75C-F9AE-DCA6425F2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043" y="1509521"/>
            <a:ext cx="8694539" cy="3597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64D8D-CA4E-D63C-2336-E4F1BF8EB0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3043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13A866-3C2A-5245-AB24-5AA56676294E}" type="datetimeFigureOut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7C60C-A108-918D-A621-27131E5B7C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9207" y="5255760"/>
            <a:ext cx="340221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0C77E6-2825-BEE2-9F8B-CFD189B10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19441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6E1D0E-71CE-DE43-BC35-5E286F229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67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hyperlink" Target="https://www.cdcs.ed.ac.uk/events/intro-topic-modelling-feb25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8.png"/><Relationship Id="rId7" Type="http://schemas.openxmlformats.org/officeDocument/2006/relationships/hyperlink" Target="http://pythex.or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gex101.com/" TargetMode="External"/><Relationship Id="rId5" Type="http://schemas.openxmlformats.org/officeDocument/2006/relationships/hyperlink" Target="https://docs.python.org/3/library/re.html" TargetMode="External"/><Relationship Id="rId10" Type="http://schemas.openxmlformats.org/officeDocument/2006/relationships/image" Target="../media/image12.png"/><Relationship Id="rId4" Type="http://schemas.openxmlformats.org/officeDocument/2006/relationships/hyperlink" Target="https://docs.python.org/3/howto/regex.html#regex-howto" TargetMode="Externa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>
            <a:extLst>
              <a:ext uri="{FF2B5EF4-FFF2-40B4-BE49-F238E27FC236}">
                <a16:creationId xmlns:a16="http://schemas.microsoft.com/office/drawing/2014/main" id="{12363F44-80FF-BB76-0923-777EB349A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5" y="-28098"/>
            <a:ext cx="11027715" cy="620435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07" y="1658581"/>
            <a:ext cx="3006316" cy="28045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6772" y="1679492"/>
            <a:ext cx="3469107" cy="2769387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Data</a:t>
            </a:r>
          </a:p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Culture</a:t>
            </a:r>
          </a:p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society</a:t>
            </a:r>
            <a:endParaRPr lang="en-GB" sz="7937" b="1" dirty="0">
              <a:solidFill>
                <a:schemeClr val="bg1"/>
              </a:solidFill>
              <a:latin typeface="Verdana Pro Co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92" y="385836"/>
            <a:ext cx="3168339" cy="6235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C4F712-6D37-724B-8390-B51ED1FA16C7}"/>
              </a:ext>
            </a:extLst>
          </p:cNvPr>
          <p:cNvSpPr/>
          <p:nvPr/>
        </p:nvSpPr>
        <p:spPr>
          <a:xfrm>
            <a:off x="673193" y="5061391"/>
            <a:ext cx="957313" cy="321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88">
                <a:solidFill>
                  <a:srgbClr val="002E5F"/>
                </a:solidFill>
                <a:latin typeface="Integral CF Bold" panose="00000800000000000000" pitchFamily="50" charset="0"/>
              </a:rPr>
              <a:t>@</a:t>
            </a:r>
            <a:r>
              <a:rPr lang="en-GB" sz="1488" err="1">
                <a:solidFill>
                  <a:srgbClr val="002E5F"/>
                </a:solidFill>
                <a:latin typeface="Integral CF Bold" panose="00000800000000000000" pitchFamily="50" charset="0"/>
              </a:rPr>
              <a:t>edCDCS</a:t>
            </a:r>
            <a:endParaRPr lang="en-GB" sz="1488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56707AC0-9F56-5938-793A-F738277DB83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9863" y="59877"/>
            <a:ext cx="1275434" cy="127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024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What Killed Penmanship? - The New York Times">
            <a:extLst>
              <a:ext uri="{FF2B5EF4-FFF2-40B4-BE49-F238E27FC236}">
                <a16:creationId xmlns:a16="http://schemas.microsoft.com/office/drawing/2014/main" id="{66CF8027-DD3D-3416-1B5D-BADB9C7CD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2225" y="0"/>
            <a:ext cx="5171786" cy="5171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4806977" cy="416297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Cleaning Messy Text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Remember, digitization is imperfect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• Includes OCR (optical character recognition)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• Includes HWT or HRT (handwriting recognition)</a:t>
            </a:r>
            <a:endParaRPr lang="en-GB" sz="1984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Besides Regular Expressions, you can use…</a:t>
            </a: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strip</a:t>
            </a:r>
            <a:r>
              <a:rPr lang="en-GB" sz="1600" b="1" dirty="0">
                <a:solidFill>
                  <a:schemeClr val="accent2">
                    <a:lumMod val="40000"/>
                    <a:lumOff val="6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()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- remove leading &amp; trailing whitespace or input characters in string </a:t>
            </a:r>
            <a:r>
              <a:rPr lang="en-GB" sz="1600" b="1" dirty="0">
                <a:solidFill>
                  <a:srgbClr val="00B0F0"/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</a:t>
            </a: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</a:t>
            </a:r>
            <a:r>
              <a:rPr lang="en-GB" sz="1600" dirty="0" err="1">
                <a:solidFill>
                  <a:schemeClr val="bg1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.</a:t>
            </a:r>
            <a:r>
              <a:rPr lang="en-GB" sz="1600" dirty="0" err="1">
                <a:solidFill>
                  <a:srgbClr val="FFFF00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replace</a:t>
            </a:r>
            <a:r>
              <a:rPr lang="en-GB" sz="1600" dirty="0">
                <a:solidFill>
                  <a:schemeClr val="accent2">
                    <a:lumMod val="40000"/>
                    <a:lumOff val="60000"/>
                  </a:schemeClr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(</a:t>
            </a:r>
            <a:r>
              <a:rPr lang="en-GB" sz="1600" dirty="0">
                <a:solidFill>
                  <a:schemeClr val="accent2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‘a’</a:t>
            </a:r>
            <a:r>
              <a:rPr lang="en-GB" sz="1600" dirty="0">
                <a:solidFill>
                  <a:schemeClr val="bg1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,</a:t>
            </a:r>
            <a:r>
              <a:rPr lang="en-GB" sz="1600" dirty="0">
                <a:solidFill>
                  <a:schemeClr val="accent2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 ‘b’</a:t>
            </a:r>
            <a:r>
              <a:rPr lang="en-GB" sz="1600" dirty="0">
                <a:solidFill>
                  <a:schemeClr val="accent2">
                    <a:lumMod val="40000"/>
                    <a:lumOff val="60000"/>
                  </a:schemeClr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- replace </a:t>
            </a:r>
            <a:r>
              <a:rPr lang="en-GB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with </a:t>
            </a:r>
            <a:r>
              <a:rPr lang="en-GB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in string </a:t>
            </a:r>
            <a:r>
              <a:rPr lang="en-GB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642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5351451" y="550512"/>
            <a:ext cx="4806977" cy="490163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Beware!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 careful not to spend all your time cleaning data! It may be useful to time-box this task so that you do not run out of time for the actual analysis work.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Alternatively, you could consider investing in or applying for funds to manually correct your text. This will yield more accurate results than programmatic methods.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5BB9CD0-0435-89CC-A1C8-B45FFF412117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90360" y="90360"/>
            <a:ext cx="5049676" cy="50496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8129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212940" y="1846659"/>
            <a:ext cx="9654742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0" b="1" dirty="0">
                <a:solidFill>
                  <a:schemeClr val="bg1"/>
                </a:solidFill>
                <a:latin typeface="Integral CF Bold" pitchFamily="2" charset="77"/>
                <a:ea typeface="Verdana" panose="020B0604030504040204" pitchFamily="34" charset="0"/>
                <a:cs typeface="Arial Black" panose="020B0604020202020204" pitchFamily="34" charset="0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1343143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94277" y="491836"/>
            <a:ext cx="9964152" cy="501981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Text Analysis: NLTK &amp; Beyond</a:t>
            </a: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Training Pathway for Text Analysis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www.cdcs.ed.ac.uk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/training/training-pathways/text-analysis-pathway</a:t>
            </a: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Sentiment Analysis Tutorial in </a:t>
            </a:r>
            <a:r>
              <a:rPr lang="en-GB" sz="1200" b="1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Notebooks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Includes cleaning up text! Uses an NLTK tool called VADER for sentiment analysis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github.com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/DCS-training/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SentimentAnalysistimes</a:t>
            </a: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 Analysis with Constellate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Uses 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Notebooks and libraries other than NLTK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github.com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ithaka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/constellate-notebooks </a:t>
            </a: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 with BERT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Uses 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Notebooks and BERT, a transformer-based LLM. Will be delivered by me on 28</a:t>
            </a:r>
            <a:r>
              <a:rPr lang="en-GB" sz="1200" baseline="300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Feb–7</a:t>
            </a:r>
            <a:r>
              <a:rPr lang="en-GB" sz="1200" baseline="300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Mar this semester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https://www.cdcs.ed.ac.uk/events/intro-topic-modelling-feb25</a:t>
            </a: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W3Schools - Python, </a:t>
            </a:r>
            <a:r>
              <a:rPr lang="en-GB" sz="1200" b="1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RegEx</a:t>
            </a: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, and much more!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https://www.w3schools.com/</a:t>
            </a:r>
          </a:p>
          <a:p>
            <a:pPr>
              <a:lnSpc>
                <a:spcPct val="150000"/>
              </a:lnSpc>
            </a:pP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156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525325" y="967656"/>
            <a:ext cx="9029974" cy="143928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Integral CF Bold" pitchFamily="2" charset="77"/>
                <a:ea typeface="Verdana" panose="020B0604030504040204" pitchFamily="34" charset="0"/>
                <a:cs typeface="Arial Black" panose="020B0604020202020204" pitchFamily="34" charset="0"/>
              </a:rPr>
              <a:t>Thanks Everyone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EB70F2-31EE-5D44-FB04-499C7F32985A}"/>
              </a:ext>
            </a:extLst>
          </p:cNvPr>
          <p:cNvSpPr/>
          <p:nvPr/>
        </p:nvSpPr>
        <p:spPr>
          <a:xfrm>
            <a:off x="525325" y="2913459"/>
            <a:ext cx="9029974" cy="143928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 Black" panose="020B0604020202020204" pitchFamily="34" charset="0"/>
              </a:rPr>
              <a:t>Please message me on Teams for office hours!</a:t>
            </a:r>
          </a:p>
        </p:txBody>
      </p:sp>
    </p:spTree>
    <p:extLst>
      <p:ext uri="{BB962C8B-B14F-4D97-AF65-F5344CB8AC3E}">
        <p14:creationId xmlns:p14="http://schemas.microsoft.com/office/powerpoint/2010/main" val="2274297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F3DA03-3417-B4FB-0468-3D205D657056}"/>
              </a:ext>
            </a:extLst>
          </p:cNvPr>
          <p:cNvSpPr txBox="1"/>
          <p:nvPr/>
        </p:nvSpPr>
        <p:spPr>
          <a:xfrm>
            <a:off x="757645" y="1555753"/>
            <a:ext cx="8743405" cy="277137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6000" b="1" dirty="0">
                <a:solidFill>
                  <a:srgbClr val="002E5F"/>
                </a:solidFill>
                <a:latin typeface="Verdana Pro Cond"/>
              </a:rPr>
              <a:t>Introduction to Text Analysis With Python</a:t>
            </a: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 </a:t>
            </a:r>
          </a:p>
          <a:p>
            <a:endParaRPr lang="en-GB" sz="1488" b="1" dirty="0">
              <a:latin typeface="Verdana Pro Cond"/>
            </a:endParaRPr>
          </a:p>
          <a:p>
            <a:r>
              <a:rPr lang="en-GB" sz="1488" b="1" dirty="0">
                <a:latin typeface="Verdana Pro Cond"/>
              </a:rPr>
              <a:t>16 &amp; 25 Feb 2026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17C33B-B849-A11D-C75F-84E0C33072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92" y="438446"/>
            <a:ext cx="3168339" cy="6235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991A52-A91E-F83D-B4B5-323F1A3162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5982" y="385835"/>
            <a:ext cx="510630" cy="51063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4C2862-A5FE-1A2E-B9D8-E302C5C52151}"/>
              </a:ext>
            </a:extLst>
          </p:cNvPr>
          <p:cNvSpPr/>
          <p:nvPr/>
        </p:nvSpPr>
        <p:spPr>
          <a:xfrm>
            <a:off x="757645" y="4820917"/>
            <a:ext cx="6443555" cy="550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Instructor: Joy Lan</a:t>
            </a: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Adapted from materials made by Xandra Dave Cochran</a:t>
            </a:r>
          </a:p>
        </p:txBody>
      </p:sp>
    </p:spTree>
    <p:extLst>
      <p:ext uri="{BB962C8B-B14F-4D97-AF65-F5344CB8AC3E}">
        <p14:creationId xmlns:p14="http://schemas.microsoft.com/office/powerpoint/2010/main" val="2324327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1C623-4CBB-585A-DA78-BCAC81FCD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24697478-27B5-EC28-9A6A-D6561E300E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0" y="198"/>
            <a:ext cx="5040312" cy="56703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4FE908-3EE1-2728-B770-D9B24744DACD}"/>
              </a:ext>
            </a:extLst>
          </p:cNvPr>
          <p:cNvSpPr/>
          <p:nvPr/>
        </p:nvSpPr>
        <p:spPr>
          <a:xfrm>
            <a:off x="5340205" y="1231054"/>
            <a:ext cx="4481289" cy="32321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What is NLTK for?</a:t>
            </a: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How many tokens are in the following sentence?</a:t>
            </a:r>
            <a:b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 ate the cake and she ate the cake too.</a:t>
            </a: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Can you name a form o</a:t>
            </a:r>
            <a:r>
              <a:rPr lang="en-GB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 normalisation of text for NLP? What does it do?</a:t>
            </a:r>
            <a:endParaRPr lang="en-GB" sz="1800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endParaRPr lang="en-GB" sz="1800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E54194-10D1-EECD-6FBA-BF6C73901EE5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47995C-F888-CF39-D5B2-FF23114640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FE7EBC6-471B-67C4-DB68-119A736A7D09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449585-121E-99A4-F2B8-9FA4D92B5576}"/>
              </a:ext>
            </a:extLst>
          </p:cNvPr>
          <p:cNvSpPr txBox="1"/>
          <p:nvPr/>
        </p:nvSpPr>
        <p:spPr>
          <a:xfrm>
            <a:off x="5340205" y="414833"/>
            <a:ext cx="3586797" cy="4835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2646" b="1" dirty="0">
                <a:solidFill>
                  <a:srgbClr val="002E5F"/>
                </a:solidFill>
                <a:latin typeface="Verdana Pro Cond Black"/>
                <a:ea typeface="Calibri"/>
                <a:cs typeface="Calibri"/>
              </a:rPr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855197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letter&#10;&#10;Description automatically generated">
            <a:extLst>
              <a:ext uri="{FF2B5EF4-FFF2-40B4-BE49-F238E27FC236}">
                <a16:creationId xmlns:a16="http://schemas.microsoft.com/office/drawing/2014/main" id="{8E827442-9565-B64C-5DAD-E18569DC0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40312" y="0"/>
            <a:ext cx="5040313" cy="49954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94276" y="977255"/>
            <a:ext cx="4732175" cy="2636339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Corpus Research with NLTK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Data Visualisation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Regular Expressions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Data Cleaning</a:t>
            </a: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E9F7A4-4C10-52E4-87F5-93B7B0B05A54}"/>
              </a:ext>
            </a:extLst>
          </p:cNvPr>
          <p:cNvSpPr txBox="1"/>
          <p:nvPr/>
        </p:nvSpPr>
        <p:spPr>
          <a:xfrm>
            <a:off x="286641" y="831553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Week 2 Topics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124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ography of Lewis Grassic Gibbon. Sunset Song Quines Past and Present -  National Library of Scotland">
            <a:extLst>
              <a:ext uri="{FF2B5EF4-FFF2-40B4-BE49-F238E27FC236}">
                <a16:creationId xmlns:a16="http://schemas.microsoft.com/office/drawing/2014/main" id="{10B6847E-5CAE-506D-CEBC-F93CE798E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156" y="0"/>
            <a:ext cx="3927231" cy="5566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6154853" cy="480231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Corpus: Lewis Grassic Gibbon First Editions (National Library of Scotland)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Please Answer the following questions: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What are the most common words in the corpus?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What are the most common words in one book from the corpus?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How does the word choice of the author change from one book to another?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Note: Lexical diversity = count of unique words / count of all words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548DA4-C899-3535-9E00-A02C63E54B7F}"/>
              </a:ext>
            </a:extLst>
          </p:cNvPr>
          <p:cNvSpPr txBox="1"/>
          <p:nvPr/>
        </p:nvSpPr>
        <p:spPr>
          <a:xfrm>
            <a:off x="142624" y="583236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Research with NLTK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7727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447D981-2ABE-2471-23F0-B73AC1D69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F056067-7CA8-914C-ADAD-71A87C5956C0}" type="slidenum">
              <a:rPr lang="en-GB" smtClean="0"/>
              <a:t>6</a:t>
            </a:fld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007EEE-5660-B89F-54DF-1C500CE82CE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b="2761"/>
          <a:stretch>
            <a:fillRect/>
          </a:stretch>
        </p:blipFill>
        <p:spPr>
          <a:xfrm>
            <a:off x="0" y="0"/>
            <a:ext cx="10080000" cy="56696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79105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212940" y="1846659"/>
            <a:ext cx="9654742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0" b="1" dirty="0">
                <a:solidFill>
                  <a:schemeClr val="bg1"/>
                </a:solidFill>
                <a:latin typeface="Integral CF Bold" pitchFamily="2" charset="77"/>
                <a:ea typeface="Verdana" panose="020B0604030504040204" pitchFamily="34" charset="0"/>
                <a:cs typeface="Arial Black" panose="020B0604020202020204" pitchFamily="34" charset="0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291263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6154853" cy="453230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Regular Expressions (</a:t>
            </a:r>
            <a:r>
              <a:rPr lang="en-GB" sz="1984" b="1" dirty="0" err="1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RegEx</a:t>
            </a: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Pattern matching for the string (</a:t>
            </a:r>
            <a:r>
              <a:rPr lang="en-GB" sz="16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)  data type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Documentation: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Intro: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https://docs.python.org/3/howto/regex.html#regex-howto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Python re module: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5"/>
              </a:rPr>
              <a:t>https://docs.python.org/3/library/re.html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For practice: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6"/>
              </a:rPr>
              <a:t>https://regex101.com/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7"/>
              </a:rPr>
              <a:t>http://pythex.org/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Check out the </a:t>
            </a:r>
            <a:r>
              <a:rPr lang="en-GB" sz="16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Pythex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cheat sheet!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074" name="Picture 2" descr="xkcd: Regular Expressions">
            <a:extLst>
              <a:ext uri="{FF2B5EF4-FFF2-40B4-BE49-F238E27FC236}">
                <a16:creationId xmlns:a16="http://schemas.microsoft.com/office/drawing/2014/main" id="{7DF22839-8F0F-E793-7449-182C5F781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423" y="571844"/>
            <a:ext cx="3951264" cy="3997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89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6154853" cy="416297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Regular Expressions (</a:t>
            </a:r>
            <a:r>
              <a:rPr lang="en-GB" sz="1984" b="1" dirty="0" err="1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RegEx</a:t>
            </a: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 use in a </a:t>
            </a:r>
            <a:r>
              <a:rPr lang="en-GB" sz="16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Notebook:</a:t>
            </a:r>
          </a:p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rgbClr val="7030A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import</a:t>
            </a:r>
            <a:r>
              <a:rPr lang="en-GB" sz="1600" b="1" dirty="0">
                <a:solidFill>
                  <a:srgbClr val="00206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 </a:t>
            </a:r>
            <a:r>
              <a:rPr lang="en-GB" sz="1600" b="1" dirty="0">
                <a:solidFill>
                  <a:srgbClr val="00B05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 find patterns (2 ways):</a:t>
            </a: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5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findall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regex_pattern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,</a:t>
            </a:r>
            <a:r>
              <a:rPr lang="en-GB" sz="1600" b="1" dirty="0">
                <a:solidFill>
                  <a:srgbClr val="00206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string_to_search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["list", "of", "all", "matches", "found"]</a:t>
            </a:r>
          </a:p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p</a:t>
            </a:r>
            <a:r>
              <a:rPr lang="en-GB" sz="16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 = </a:t>
            </a:r>
            <a:r>
              <a:rPr lang="en-GB" sz="1600" b="1" dirty="0" err="1">
                <a:solidFill>
                  <a:srgbClr val="00B05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compile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regex_pattern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)</a:t>
            </a:r>
            <a:endParaRPr lang="en-GB" sz="1600" b="1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  <a:ea typeface="Source Sans Pro" panose="020B0503030403020204" pitchFamily="34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p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findall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string_to_search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)</a:t>
            </a:r>
            <a:endParaRPr lang="en-GB" sz="1600" b="1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  <a:ea typeface="Source Sans Pro" panose="020B0503030403020204" pitchFamily="34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["list", "of", "all", "matches", "found"]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074" name="Picture 2" descr="xkcd: Regular Expressions">
            <a:extLst>
              <a:ext uri="{FF2B5EF4-FFF2-40B4-BE49-F238E27FC236}">
                <a16:creationId xmlns:a16="http://schemas.microsoft.com/office/drawing/2014/main" id="{7DF22839-8F0F-E793-7449-182C5F781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423" y="571844"/>
            <a:ext cx="3951264" cy="3997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4725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956</TotalTime>
  <Words>712</Words>
  <Application>Microsoft Macintosh PowerPoint</Application>
  <PresentationFormat>Custom</PresentationFormat>
  <Paragraphs>139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Integral CF Bold</vt:lpstr>
      <vt:lpstr>Liberation Sans</vt:lpstr>
      <vt:lpstr>Aptos</vt:lpstr>
      <vt:lpstr>Aptos Display</vt:lpstr>
      <vt:lpstr>Arial</vt:lpstr>
      <vt:lpstr>Calibri</vt:lpstr>
      <vt:lpstr>Courier New</vt:lpstr>
      <vt:lpstr>Source Sans Pro</vt:lpstr>
      <vt:lpstr>Verdana Pro Cond</vt:lpstr>
      <vt:lpstr>Verdana Pro Cond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Xandra Dave Cochran</dc:creator>
  <cp:lastModifiedBy>Joy Lan</cp:lastModifiedBy>
  <cp:revision>7</cp:revision>
  <dcterms:created xsi:type="dcterms:W3CDTF">2024-02-09T00:00:31Z</dcterms:created>
  <dcterms:modified xsi:type="dcterms:W3CDTF">2026-02-10T18:01:23Z</dcterms:modified>
</cp:coreProperties>
</file>

<file path=docProps/thumbnail.jpeg>
</file>